
<file path=[Content_Types].xml><?xml version="1.0" encoding="utf-8"?>
<Types xmlns="http://schemas.openxmlformats.org/package/2006/content-types">
  <Default Extension="emf" ContentType="image/x-emf"/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68" r:id="rId5"/>
    <p:sldId id="257" r:id="rId6"/>
    <p:sldId id="282" r:id="rId7"/>
    <p:sldId id="283" r:id="rId8"/>
    <p:sldId id="284" r:id="rId9"/>
    <p:sldId id="258" r:id="rId10"/>
    <p:sldId id="259" r:id="rId11"/>
    <p:sldId id="260" r:id="rId12"/>
    <p:sldId id="262" r:id="rId13"/>
    <p:sldId id="263" r:id="rId14"/>
    <p:sldId id="264" r:id="rId15"/>
    <p:sldId id="270" r:id="rId16"/>
    <p:sldId id="271" r:id="rId17"/>
    <p:sldId id="28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" name="Google Shape;1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C485-176B-4636-810A-4F9CC8680D6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4.wdp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6.wdp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3"/>
          <p:cNvSpPr/>
          <p:nvPr/>
        </p:nvSpPr>
        <p:spPr>
          <a:xfrm>
            <a:off x="14605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Google Shape;96;p3"/>
          <p:cNvSpPr/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" name="Google Shape;97;p3"/>
          <p:cNvSpPr/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" name="Google Shape;98;p3"/>
          <p:cNvSpPr/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9;p3"/>
          <p:cNvSpPr/>
          <p:nvPr/>
        </p:nvSpPr>
        <p:spPr>
          <a:xfrm rot="10800000" flipH="1">
            <a:off x="9356643" y="0"/>
            <a:ext cx="2835357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3B18A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" name="Google Shape;100;p3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102;p3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</a:pPr>
            <a:r>
              <a:rPr lang="en-US" cap="none" dirty="0">
                <a:solidFill>
                  <a:schemeClr val="tx1"/>
                </a:solidFill>
              </a:rPr>
              <a:t>Evaluation Metrics</a:t>
            </a:r>
            <a:endParaRPr lang="en-US" cap="none" dirty="0">
              <a:solidFill>
                <a:schemeClr val="tx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94970" y="616902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/>
              <a:t>ENG : Shereen saad</a:t>
            </a:r>
            <a:endParaRPr lang="en-US" sz="2800" b="1"/>
          </a:p>
        </p:txBody>
      </p:sp>
      <p:sp>
        <p:nvSpPr>
          <p:cNvPr id="10" name="Text Box 9"/>
          <p:cNvSpPr txBox="1"/>
          <p:nvPr/>
        </p:nvSpPr>
        <p:spPr>
          <a:xfrm>
            <a:off x="5016500" y="4058920"/>
            <a:ext cx="2159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/>
              <a:t>Lecture 7</a:t>
            </a:r>
            <a:endParaRPr lang="en-US" sz="32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1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" name="Google Shape;132;p6"/>
          <p:cNvSpPr/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" name="Google Shape;133;p6"/>
          <p:cNvSpPr/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" name="Google Shape;134;p6"/>
          <p:cNvSpPr/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" name="Google Shape;135;p6"/>
          <p:cNvSpPr/>
          <p:nvPr/>
        </p:nvSpPr>
        <p:spPr>
          <a:xfrm rot="10800000" flipH="1">
            <a:off x="9356643" y="0"/>
            <a:ext cx="2835357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" name="Google Shape;136;p6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" name="Google Shape;138;p6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1845483" y="242269"/>
            <a:ext cx="23812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 panose="020F0502020204030204"/>
              <a:buNone/>
            </a:pPr>
            <a:r>
              <a:rPr lang="en-US" sz="2800" dirty="0"/>
              <a:t>Macro, micro and weighted metrics</a:t>
            </a:r>
            <a:endParaRPr dirty="0"/>
          </a:p>
        </p:txBody>
      </p:sp>
      <p:pic>
        <p:nvPicPr>
          <p:cNvPr id="145" name="Google Shape;145;p7"/>
          <p:cNvPicPr preferRelativeResize="0">
            <a:picLocks noGrp="1"/>
          </p:cNvPicPr>
          <p:nvPr>
            <p:ph idx="1"/>
          </p:nvPr>
        </p:nvPicPr>
        <p:blipFill rotWithShape="1">
          <a:blip r:embed="rId1"/>
          <a:srcRect r="52981"/>
          <a:stretch>
            <a:fillRect/>
          </a:stretch>
        </p:blipFill>
        <p:spPr>
          <a:xfrm>
            <a:off x="1717157" y="1862138"/>
            <a:ext cx="3004586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7"/>
          <p:cNvPicPr preferRelativeResize="0"/>
          <p:nvPr/>
        </p:nvPicPr>
        <p:blipFill rotWithShape="1">
          <a:blip r:embed="rId2"/>
          <a:srcRect r="24976" b="1275"/>
          <a:stretch>
            <a:fillRect/>
          </a:stretch>
        </p:blipFill>
        <p:spPr>
          <a:xfrm>
            <a:off x="4896556" y="0"/>
            <a:ext cx="5578287" cy="4571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33474" y="4571809"/>
            <a:ext cx="6999425" cy="228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1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Google Shape;132;p6"/>
          <p:cNvSpPr/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" name="Google Shape;133;p6"/>
          <p:cNvSpPr/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" name="Google Shape;134;p6"/>
          <p:cNvSpPr/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135;p6"/>
          <p:cNvSpPr/>
          <p:nvPr/>
        </p:nvSpPr>
        <p:spPr>
          <a:xfrm rot="10800000" flipH="1">
            <a:off x="9356643" y="0"/>
            <a:ext cx="2835357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" name="Google Shape;136;p6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138;p6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2" name="Google Shape;152;p8"/>
          <p:cNvSpPr txBox="1">
            <a:spLocks noGrp="1"/>
          </p:cNvSpPr>
          <p:nvPr>
            <p:ph type="title"/>
          </p:nvPr>
        </p:nvSpPr>
        <p:spPr>
          <a:xfrm>
            <a:off x="1842072" y="242269"/>
            <a:ext cx="23812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 panose="020F0502020204030204"/>
              <a:buNone/>
            </a:pPr>
            <a:r>
              <a:rPr lang="en-US" sz="2800" dirty="0"/>
              <a:t>Macro, micro and weighted metrics</a:t>
            </a:r>
            <a:endParaRPr dirty="0"/>
          </a:p>
        </p:txBody>
      </p:sp>
      <p:pic>
        <p:nvPicPr>
          <p:cNvPr id="153" name="Google Shape;153;p8"/>
          <p:cNvPicPr preferRelativeResize="0">
            <a:picLocks noGrp="1"/>
          </p:cNvPicPr>
          <p:nvPr>
            <p:ph idx="1"/>
          </p:nvPr>
        </p:nvPicPr>
        <p:blipFill rotWithShape="1">
          <a:blip r:embed="rId1"/>
          <a:srcRect r="52981"/>
          <a:stretch>
            <a:fillRect/>
          </a:stretch>
        </p:blipFill>
        <p:spPr>
          <a:xfrm>
            <a:off x="1717157" y="1862138"/>
            <a:ext cx="3004586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566714" y="1027906"/>
            <a:ext cx="7497221" cy="5106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1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Google Shape;132;p6"/>
          <p:cNvSpPr/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" name="Google Shape;133;p6"/>
          <p:cNvSpPr/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" name="Google Shape;134;p6"/>
          <p:cNvSpPr/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135;p6"/>
          <p:cNvSpPr/>
          <p:nvPr/>
        </p:nvSpPr>
        <p:spPr>
          <a:xfrm rot="10800000" flipH="1">
            <a:off x="9356643" y="0"/>
            <a:ext cx="2835357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" name="Google Shape;136;p6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138;p6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/>
          </p:nvPr>
        </p:nvSpPr>
        <p:spPr>
          <a:xfrm>
            <a:off x="757980" y="2766218"/>
            <a:ext cx="23812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 panose="020F0502020204030204"/>
              <a:buNone/>
            </a:pPr>
            <a:r>
              <a:rPr lang="en-US" sz="2800" dirty="0"/>
              <a:t>Macro, micro and weighted metrics</a:t>
            </a:r>
            <a:endParaRPr dirty="0"/>
          </a:p>
        </p:txBody>
      </p:sp>
      <p:pic>
        <p:nvPicPr>
          <p:cNvPr id="160" name="Google Shape;160;p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037462" y="213864"/>
            <a:ext cx="8154538" cy="6430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273" y="0"/>
            <a:ext cx="12191980" cy="6858000"/>
          </a:xfrm>
          <a:prstGeom prst="rect">
            <a:avLst/>
          </a:prstGeom>
        </p:spPr>
      </p:pic>
      <p:sp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3416" y="3538332"/>
            <a:ext cx="3425117" cy="834879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Naive Bayes</a:t>
            </a:r>
            <a:endParaRPr lang="en-US" sz="4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0" name="Straight Connector 1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Bayes’ Theorem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26" name="Straight Connector 2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 descr="Tex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2335" y="1864290"/>
            <a:ext cx="6275667" cy="31294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>
                <a:solidFill>
                  <a:schemeClr val="tx1"/>
                </a:solidFill>
                <a:sym typeface="+mn-ea"/>
              </a:rPr>
              <a:t>Importance of Naive Bayes</a:t>
            </a:r>
            <a:endParaRPr lang="en-US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63015"/>
            <a:ext cx="10972800" cy="4525963"/>
          </a:xfrm>
        </p:spPr>
        <p:txBody>
          <a:bodyPr/>
          <a:p>
            <a:pPr>
              <a:buFont typeface="Wingdings" panose="05000000000000000000" charset="0"/>
              <a:buChar char="Ø"/>
            </a:pPr>
            <a:endParaRPr lang="en-US" altLang="en-US" sz="2800" b="1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2800" b="1">
                <a:solidFill>
                  <a:schemeClr val="tx1"/>
                </a:solidFill>
              </a:rPr>
              <a:t>Efficient for large datasets.</a:t>
            </a:r>
            <a:endParaRPr lang="en-US" altLang="en-US" sz="2800" b="1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Ø"/>
            </a:pPr>
            <a:endParaRPr lang="en-US" altLang="en-US" sz="2800" b="1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2800" b="1">
                <a:solidFill>
                  <a:schemeClr val="tx1"/>
                </a:solidFill>
              </a:rPr>
              <a:t>Works well with high-dimensional data.</a:t>
            </a:r>
            <a:endParaRPr lang="en-US" altLang="en-US" sz="2800" b="1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Ø"/>
            </a:pPr>
            <a:endParaRPr lang="en-US" altLang="en-US" sz="2800" b="1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2800" b="1">
                <a:solidFill>
                  <a:schemeClr val="tx1"/>
                </a:solidFill>
              </a:rPr>
              <a:t>Requires less training data compared to other classifiers.</a:t>
            </a:r>
            <a:endParaRPr lang="en-US" altLang="en-US" sz="2800" b="1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Ø"/>
            </a:pPr>
            <a:endParaRPr lang="en-US" altLang="en-US" sz="2800" b="1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2800" b="1">
                <a:solidFill>
                  <a:schemeClr val="tx1"/>
                </a:solidFill>
              </a:rPr>
              <a:t>Can handle both continuous and categorical data.</a:t>
            </a:r>
            <a:endParaRPr lang="en-US" altLang="en-US" sz="2800" b="1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Ø"/>
            </a:pPr>
            <a:endParaRPr lang="en-US" altLang="en-US" sz="2800" b="1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2800" b="1">
                <a:solidFill>
                  <a:schemeClr val="tx1"/>
                </a:solidFill>
              </a:rPr>
              <a:t>Used in real-world applications such as spam filtering, sentiment analysis, and medical diagnosis.</a:t>
            </a:r>
            <a:endParaRPr lang="en-US" altLang="en-US" sz="28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Naive Bayes</a:t>
            </a:r>
            <a:endParaRPr lang="ar-EG"/>
          </a:p>
        </p:txBody>
      </p:sp>
      <p:cxnSp>
        <p:nvCxnSpPr>
          <p:cNvPr id="26" name="Straight Connector 2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1097281" y="2108201"/>
            <a:ext cx="3557016" cy="3760891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>
                <a:effectLst/>
                <a:latin typeface="Calibri" panose="020F0502020204030204" pitchFamily="34" charset="0"/>
              </a:rPr>
              <a:t>For multiple features:</a:t>
            </a:r>
            <a:endParaRPr lang="en-US" b="1" i="0" u="none" strike="noStrike">
              <a:effectLst/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>
              <a:effectLst/>
            </a:endParaRPr>
          </a:p>
          <a:p>
            <a:br>
              <a:rPr lang="en-US"/>
            </a:br>
            <a:endParaRPr lang="ar-EG"/>
          </a:p>
        </p:txBody>
      </p:sp>
      <p:pic>
        <p:nvPicPr>
          <p:cNvPr id="5" name="صورة 4" descr="صورة تحتوي على نص&#10;&#10;تم إنشاء الوصف تلقائيا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6321" y="3311098"/>
            <a:ext cx="5643057" cy="1677256"/>
          </a:xfrm>
          <a:prstGeom prst="rect">
            <a:avLst/>
          </a:prstGeom>
        </p:spPr>
      </p:pic>
      <p:pic>
        <p:nvPicPr>
          <p:cNvPr id="7" name="Graphic 6" descr="حجر نر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6164" y="2518878"/>
            <a:ext cx="2939515" cy="2939515"/>
          </a:xfrm>
          <a:prstGeom prst="rect">
            <a:avLst/>
          </a:prstGeom>
        </p:spPr>
      </p:pic>
      <p:sp>
        <p:nvSpPr>
          <p:cNvPr id="27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642257" y="634946"/>
            <a:ext cx="6432434" cy="1450757"/>
          </a:xfrm>
        </p:spPr>
        <p:txBody>
          <a:bodyPr>
            <a:normAutofit/>
          </a:bodyPr>
          <a:lstStyle/>
          <a:p>
            <a:r>
              <a:rPr lang="en-US"/>
              <a:t>Naive Bayes</a:t>
            </a:r>
            <a:endParaRPr lang="ar-EG"/>
          </a:p>
        </p:txBody>
      </p:sp>
      <p:cxnSp>
        <p:nvCxnSpPr>
          <p:cNvPr id="39" name="Straight Connector 3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642257" y="2407436"/>
            <a:ext cx="6432434" cy="3461658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Our classifier is </a:t>
            </a:r>
            <a:r>
              <a:rPr lang="en-US" b="1" i="0" u="none" strike="noStrike" dirty="0">
                <a:effectLst/>
                <a:latin typeface="Calibri" panose="020F0502020204030204" pitchFamily="34" charset="0"/>
              </a:rPr>
              <a:t>Naïve, </a:t>
            </a:r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it assumes all features are </a:t>
            </a:r>
            <a:r>
              <a:rPr lang="en-US" b="1" i="0" u="none" strike="noStrike" dirty="0">
                <a:effectLst/>
                <a:latin typeface="Calibri" panose="020F0502020204030204" pitchFamily="34" charset="0"/>
              </a:rPr>
              <a:t>independent 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ar-EG" dirty="0"/>
          </a:p>
        </p:txBody>
      </p:sp>
      <p:pic>
        <p:nvPicPr>
          <p:cNvPr id="6" name="صورة 5" descr="صورة تحتوي على نص&#10;&#10;تم إنشاء الوصف تلقائيا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240" y="3809557"/>
            <a:ext cx="5641144" cy="2291717"/>
          </a:xfrm>
          <a:prstGeom prst="rect">
            <a:avLst/>
          </a:prstGeom>
        </p:spPr>
      </p:pic>
      <p:pic>
        <p:nvPicPr>
          <p:cNvPr id="7" name="Graphic 6" descr="حجر نر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2423" y="1717764"/>
            <a:ext cx="2525487" cy="2525487"/>
          </a:xfrm>
          <a:prstGeom prst="rect">
            <a:avLst/>
          </a:prstGeom>
        </p:spPr>
      </p:pic>
      <p:sp>
        <p:nvSpPr>
          <p:cNvPr id="40" name="Rectangle 3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4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642257" y="634946"/>
            <a:ext cx="6432434" cy="1450757"/>
          </a:xfrm>
        </p:spPr>
        <p:txBody>
          <a:bodyPr>
            <a:normAutofit/>
          </a:bodyPr>
          <a:lstStyle/>
          <a:p>
            <a:r>
              <a:rPr lang="en-US"/>
              <a:t>Naive Bayes</a:t>
            </a:r>
            <a:endParaRPr lang="ar-EG"/>
          </a:p>
        </p:txBody>
      </p:sp>
      <p:cxnSp>
        <p:nvCxnSpPr>
          <p:cNvPr id="52" name="Straight Connector 4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642257" y="2407436"/>
            <a:ext cx="6432434" cy="3461658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>
                <a:effectLst/>
                <a:latin typeface="Calibri" panose="020F0502020204030204" pitchFamily="34" charset="0"/>
              </a:rPr>
              <a:t>In general, </a:t>
            </a:r>
            <a:r>
              <a:rPr lang="en-US" b="1" i="0" u="none" strike="noStrike">
                <a:effectLst/>
                <a:latin typeface="Calibri" panose="020F0502020204030204" pitchFamily="34" charset="0"/>
              </a:rPr>
              <a:t>for n features</a:t>
            </a:r>
            <a:r>
              <a:rPr lang="en-US" b="0" i="0" u="none" strike="noStrike">
                <a:effectLst/>
                <a:latin typeface="Calibri" panose="020F0502020204030204" pitchFamily="34" charset="0"/>
              </a:rPr>
              <a:t>:</a:t>
            </a:r>
            <a:endParaRPr lang="en-US" b="0">
              <a:effectLst/>
            </a:endParaRPr>
          </a:p>
          <a:p>
            <a:br>
              <a:rPr lang="en-US"/>
            </a:br>
            <a:endParaRPr lang="ar-EG" dirty="0"/>
          </a:p>
        </p:txBody>
      </p:sp>
      <p:pic>
        <p:nvPicPr>
          <p:cNvPr id="5" name="صورة 4" descr="صورة تحتوي على نص&#10;&#10;تم إنشاء الوصف تلقائيا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868" y="2826867"/>
            <a:ext cx="5498131" cy="2622796"/>
          </a:xfrm>
          <a:prstGeom prst="rect">
            <a:avLst/>
          </a:prstGeom>
        </p:spPr>
      </p:pic>
      <p:pic>
        <p:nvPicPr>
          <p:cNvPr id="7" name="Graphic 6" descr="حجر نر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2307" y="1360324"/>
            <a:ext cx="2525487" cy="2525487"/>
          </a:xfrm>
          <a:prstGeom prst="rect">
            <a:avLst/>
          </a:prstGeom>
        </p:spPr>
      </p:pic>
      <p:sp>
        <p:nvSpPr>
          <p:cNvPr id="53" name="Rectangle 4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Example</a:t>
            </a:r>
            <a:endParaRPr lang="en-US" sz="5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عنصر نائب للمحتوى 4" descr="صورة تحتوي على منضدة&#10;&#10;تم إنشاء الوصف تلقائياً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999" y="678409"/>
            <a:ext cx="6912217" cy="5217422"/>
          </a:xfrm>
          <a:prstGeom prst="rect">
            <a:avLst/>
          </a:prstGeom>
        </p:spPr>
      </p:pic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6" name="Google Shape;96;p3"/>
          <p:cNvSpPr/>
          <p:nvPr/>
        </p:nvSpPr>
        <p:spPr>
          <a:xfrm rot="-2700000" flipH="1">
            <a:off x="-376156" y="-253670"/>
            <a:ext cx="182763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7" name="Google Shape;97;p3"/>
          <p:cNvSpPr/>
          <p:nvPr/>
        </p:nvSpPr>
        <p:spPr>
          <a:xfrm rot="-27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8" name="Google Shape;98;p3"/>
          <p:cNvSpPr/>
          <p:nvPr/>
        </p:nvSpPr>
        <p:spPr>
          <a:xfrm rot="-27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9" name="Google Shape;99;p3"/>
          <p:cNvSpPr/>
          <p:nvPr/>
        </p:nvSpPr>
        <p:spPr>
          <a:xfrm rot="10800000" flipH="1">
            <a:off x="9356643" y="0"/>
            <a:ext cx="2835357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0" name="Google Shape;100;p3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2" name="Google Shape;102;p3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2932" y="1032911"/>
            <a:ext cx="5608572" cy="5600164"/>
          </a:xfrm>
          <a:prstGeom prst="rect">
            <a:avLst/>
          </a:prstGeom>
        </p:spPr>
      </p:pic>
      <p:sp>
        <p:nvSpPr>
          <p:cNvPr id="3" name="Content Placeholder 2"/>
          <p:cNvSpPr txBox="1"/>
          <p:nvPr/>
        </p:nvSpPr>
        <p:spPr>
          <a:xfrm>
            <a:off x="1670670" y="93538"/>
            <a:ext cx="10394707" cy="9126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4700" dirty="0"/>
              <a:t> Regression</a:t>
            </a:r>
            <a:endParaRPr lang="en-US" sz="47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244" y="1268893"/>
            <a:ext cx="10650436" cy="3572374"/>
          </a:xfrm>
          <a:prstGeom prst="rect">
            <a:avLst/>
          </a:prstGeom>
        </p:spPr>
      </p:pic>
      <p:sp>
        <p:nvSpPr>
          <p:cNvPr id="3" name="Title 8"/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NO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Yes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928" y="1011981"/>
            <a:ext cx="10764752" cy="52299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253219" y="1364161"/>
            <a:ext cx="4140011" cy="8484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/>
              <a:t>We can see that</a:t>
            </a:r>
            <a:endParaRPr lang="en-US" sz="4000"/>
          </a:p>
        </p:txBody>
      </p:sp>
      <p:cxnSp>
        <p:nvCxnSpPr>
          <p:cNvPr id="48" name="Straight Connector 34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عنصر نائب للمحتوى 4" descr="صورة تحتوي على منضدة&#10;&#10;تم إنشاء الوصف تلقائياً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3230" y="232166"/>
            <a:ext cx="6726876" cy="5936469"/>
          </a:xfrm>
          <a:prstGeom prst="rect">
            <a:avLst/>
          </a:prstGeom>
        </p:spPr>
      </p:pic>
      <p:sp>
        <p:nvSpPr>
          <p:cNvPr id="49" name="Rectangle 3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8306" y="2700174"/>
            <a:ext cx="2377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P(Yes)=9/14</a:t>
            </a:r>
            <a:endParaRPr lang="en-US" sz="2000" b="1" dirty="0"/>
          </a:p>
          <a:p>
            <a:r>
              <a:rPr lang="en-US" sz="2000" b="1" dirty="0"/>
              <a:t>P(No)=5/14</a:t>
            </a:r>
            <a:endParaRPr lang="en-US" sz="20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4" name="Straight Connector 24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عنصر نائب للمحتوى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33000"/>
                    </a14:imgEffect>
                  </a14:imgLayer>
                </a14:imgProps>
              </a:ext>
            </a:extLst>
          </a:blip>
          <a:srcRect l="778" r="-1" b="-1"/>
          <a:stretch>
            <a:fillRect/>
          </a:stretch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35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209242" y="5074919"/>
            <a:ext cx="7917932" cy="153235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sz="2800" b="1" i="0" dirty="0">
                <a:solidFill>
                  <a:srgbClr val="FFFFFF"/>
                </a:solidFill>
                <a:effectLst/>
              </a:rPr>
            </a:br>
            <a:r>
              <a:rPr lang="en-US" sz="2800" b="1" dirty="0">
                <a:solidFill>
                  <a:srgbClr val="FFFFFF"/>
                </a:solidFill>
              </a:rPr>
              <a:t>SO it predict --&gt;(</a:t>
            </a:r>
            <a:r>
              <a:rPr lang="en-US" sz="2800" b="1" i="1" dirty="0">
                <a:solidFill>
                  <a:srgbClr val="FFFFFF"/>
                </a:solidFill>
                <a:effectLst/>
              </a:rPr>
              <a:t>Play Golf=No)</a:t>
            </a:r>
            <a:br>
              <a:rPr lang="en-US" sz="2800" b="1" i="1" dirty="0">
                <a:solidFill>
                  <a:srgbClr val="FFFFFF"/>
                </a:solidFill>
                <a:effectLst/>
              </a:rPr>
            </a:br>
            <a:br>
              <a:rPr lang="en-US" sz="2800" b="1" i="0" dirty="0">
                <a:solidFill>
                  <a:srgbClr val="FFFFFF"/>
                </a:solidFill>
                <a:effectLst/>
              </a:rPr>
            </a:br>
            <a:r>
              <a:rPr lang="en-US" sz="2800" b="1" i="0" dirty="0">
                <a:solidFill>
                  <a:srgbClr val="FFFFFF"/>
                </a:solidFill>
                <a:effectLst/>
              </a:rPr>
              <a:t>In this example we have 4 inputs (predictors).</a:t>
            </a:r>
            <a:br>
              <a:rPr lang="en-US" sz="2800" b="1" i="0" dirty="0">
                <a:solidFill>
                  <a:srgbClr val="FFFFFF"/>
                </a:solidFill>
                <a:effectLst/>
              </a:rPr>
            </a:br>
            <a:br>
              <a:rPr lang="en-US" sz="2800" b="1" dirty="0">
                <a:solidFill>
                  <a:srgbClr val="FFFFFF"/>
                </a:solidFill>
              </a:rPr>
            </a:br>
            <a:endParaRPr lang="en-US" sz="2800" b="1" dirty="0">
              <a:solidFill>
                <a:srgbClr val="FFFFFF"/>
              </a:solidFill>
            </a:endParaRPr>
          </a:p>
        </p:txBody>
      </p:sp>
      <p:cxnSp>
        <p:nvCxnSpPr>
          <p:cNvPr id="36" name="Straight Connector 2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عنصر نائب للمحتوى 4" descr="صورة تحتوي على نص, قصاصة فنية&#10;&#10;تم إنشاء الوصف تلقائياً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3467" y="851253"/>
            <a:ext cx="10905066" cy="46346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Google Shape;96;p3"/>
          <p:cNvSpPr/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" name="Google Shape;97;p3"/>
          <p:cNvSpPr/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" name="Google Shape;98;p3"/>
          <p:cNvSpPr/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9;p3"/>
          <p:cNvSpPr/>
          <p:nvPr/>
        </p:nvSpPr>
        <p:spPr>
          <a:xfrm rot="10800000" flipH="1">
            <a:off x="9356643" y="0"/>
            <a:ext cx="2835357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" name="Google Shape;100;p3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102;p3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title"/>
          </p:nvPr>
        </p:nvSpPr>
        <p:spPr>
          <a:xfrm>
            <a:off x="3923805" y="-4157"/>
            <a:ext cx="5110467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/>
              <a:t>Confusion matrix</a:t>
            </a:r>
            <a:endParaRPr dirty="0"/>
          </a:p>
        </p:txBody>
      </p:sp>
      <p:pic>
        <p:nvPicPr>
          <p:cNvPr id="90" name="Google Shape;90;p2" descr="What is a confusion matrix?. Everything you Should Know about… | by  Anuganti Suresh | Analytics Vidhya | Medium"/>
          <p:cNvPicPr preferRelativeResize="0">
            <a:picLocks noGrp="1"/>
          </p:cNvPicPr>
          <p:nvPr>
            <p:ph idx="1"/>
          </p:nvPr>
        </p:nvPicPr>
        <p:blipFill rotWithShape="1">
          <a:blip r:embed="rId1"/>
          <a:stretch>
            <a:fillRect/>
          </a:stretch>
        </p:blipFill>
        <p:spPr>
          <a:xfrm>
            <a:off x="2628741" y="1083017"/>
            <a:ext cx="6934518" cy="4992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Google Shape;96;p3"/>
          <p:cNvSpPr/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" name="Google Shape;97;p3"/>
          <p:cNvSpPr/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" name="Google Shape;98;p3"/>
          <p:cNvSpPr/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9;p3"/>
          <p:cNvSpPr/>
          <p:nvPr/>
        </p:nvSpPr>
        <p:spPr>
          <a:xfrm rot="10800000" flipH="1">
            <a:off x="9356643" y="0"/>
            <a:ext cx="2835357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" name="Google Shape;100;p3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102;p3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title"/>
          </p:nvPr>
        </p:nvSpPr>
        <p:spPr>
          <a:xfrm>
            <a:off x="3923805" y="-4157"/>
            <a:ext cx="5110467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/>
              <a:t>Confusion matrix</a:t>
            </a:r>
            <a:endParaRPr dirty="0"/>
          </a:p>
        </p:txBody>
      </p:sp>
      <p:sp>
        <p:nvSpPr>
          <p:cNvPr id="9" name="Content Placeholder 8"/>
          <p:cNvSpPr/>
          <p:nvPr>
            <p:ph idx="1"/>
          </p:nvPr>
        </p:nvSpPr>
        <p:spPr/>
        <p:txBody>
          <a:bodyPr/>
          <a:p>
            <a:r>
              <a:rPr lang="en-US" altLang="en-US" sz="2000"/>
              <a:t>A confusion matrix is a table used to evaluate the performance of a classification model. It provides insights into the model’s accuracy by comparing predicted labels with actual labels. The matrix consists of four key components: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 b="1" u="sng"/>
              <a:t>True Positive (TP):</a:t>
            </a:r>
            <a:r>
              <a:rPr lang="en-US" altLang="en-US" sz="2000"/>
              <a:t> The model correctly predicts a positive class.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 b="1" u="sng"/>
              <a:t>True Negative (TN):</a:t>
            </a:r>
            <a:r>
              <a:rPr lang="en-US" altLang="en-US" sz="2000"/>
              <a:t> The model correctly predicts a negative class.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 b="1" u="sng"/>
              <a:t>False Positive (FP): </a:t>
            </a:r>
            <a:r>
              <a:rPr lang="en-US" altLang="en-US" sz="2000"/>
              <a:t>The model incorrectly predicts a positive class (Type I Error).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 b="1" u="sng"/>
              <a:t>False Negative (FN):</a:t>
            </a:r>
            <a:r>
              <a:rPr lang="en-US" altLang="en-US" sz="2000"/>
              <a:t> The model incorrectly predicts a negative class (Type II Error).</a:t>
            </a:r>
            <a:endParaRPr lang="en-US" altLang="en-US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Google Shape;96;p3"/>
          <p:cNvSpPr/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" name="Google Shape;97;p3"/>
          <p:cNvSpPr/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" name="Google Shape;98;p3"/>
          <p:cNvSpPr/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9;p3"/>
          <p:cNvSpPr/>
          <p:nvPr/>
        </p:nvSpPr>
        <p:spPr>
          <a:xfrm rot="10800000" flipH="1">
            <a:off x="9356643" y="0"/>
            <a:ext cx="2835357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" name="Google Shape;100;p3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102;p3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title"/>
          </p:nvPr>
        </p:nvSpPr>
        <p:spPr>
          <a:xfrm>
            <a:off x="1551940" y="288290"/>
            <a:ext cx="9087485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altLang="en-US">
                <a:sym typeface="+mn-ea"/>
              </a:rPr>
              <a:t>Importance of the Confusion Matrix</a:t>
            </a:r>
            <a:endParaRPr dirty="0"/>
          </a:p>
        </p:txBody>
      </p:sp>
      <p:sp>
        <p:nvSpPr>
          <p:cNvPr id="9" name="Content Placeholder 8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 altLang="en-US" sz="2400"/>
          </a:p>
          <a:p>
            <a:r>
              <a:rPr lang="en-US" altLang="en-US" sz="2400"/>
              <a:t>Provides a comprehensive evaluation of classification performance.</a:t>
            </a:r>
            <a:endParaRPr lang="en-US" altLang="en-US" sz="2400"/>
          </a:p>
          <a:p>
            <a:endParaRPr lang="en-US" altLang="en-US" sz="2400"/>
          </a:p>
          <a:p>
            <a:r>
              <a:rPr lang="en-US" altLang="en-US" sz="2400"/>
              <a:t>Helps identify misclassifications and the type of errors the model makes.</a:t>
            </a:r>
            <a:endParaRPr lang="en-US" altLang="en-US" sz="2400"/>
          </a:p>
          <a:p>
            <a:endParaRPr lang="en-US" altLang="en-US" sz="2400"/>
          </a:p>
          <a:p>
            <a:r>
              <a:rPr lang="en-US" altLang="en-US" sz="2400"/>
              <a:t>Allows for the calculation of important metrics such as accuracy, precision, recall, and F1-score.</a:t>
            </a:r>
            <a:endParaRPr lang="en-US" altLang="en-US" sz="2400"/>
          </a:p>
          <a:p>
            <a:endParaRPr lang="en-US" altLang="en-US" sz="2400"/>
          </a:p>
          <a:p>
            <a:r>
              <a:rPr lang="en-US" altLang="en-US" sz="2400"/>
              <a:t>Useful in imbalanced datasets where accuracy alone is misleading.</a:t>
            </a:r>
            <a:endParaRPr lang="en-US" altLang="en-US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Google Shape;96;p3"/>
          <p:cNvSpPr/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" name="Google Shape;97;p3"/>
          <p:cNvSpPr/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" name="Google Shape;98;p3"/>
          <p:cNvSpPr/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9;p3"/>
          <p:cNvSpPr/>
          <p:nvPr/>
        </p:nvSpPr>
        <p:spPr>
          <a:xfrm rot="10800000" flipH="1">
            <a:off x="9356643" y="0"/>
            <a:ext cx="2835357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" name="Google Shape;100;p3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102;p3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title"/>
          </p:nvPr>
        </p:nvSpPr>
        <p:spPr>
          <a:xfrm>
            <a:off x="1551940" y="288290"/>
            <a:ext cx="9087485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altLang="en-US">
                <a:sym typeface="+mn-ea"/>
              </a:rPr>
              <a:t>When to Use a Confusion Matrix?</a:t>
            </a:r>
            <a:endParaRPr dirty="0"/>
          </a:p>
        </p:txBody>
      </p:sp>
      <p:sp>
        <p:nvSpPr>
          <p:cNvPr id="9" name="Content Placeholder 8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 altLang="en-US" sz="2400"/>
          </a:p>
          <a:p>
            <a:pPr marL="0" indent="0">
              <a:buNone/>
            </a:pPr>
            <a:r>
              <a:rPr lang="en-US" altLang="en-US" sz="2400"/>
              <a:t>When evaluating classification models such as logistic regression, decision trees, or neural networks.</a:t>
            </a:r>
            <a:endParaRPr lang="en-US" altLang="en-US" sz="2400"/>
          </a:p>
          <a:p>
            <a:pPr marL="0" indent="0">
              <a:buNone/>
            </a:pPr>
            <a:endParaRPr lang="en-US" altLang="en-US" sz="2400"/>
          </a:p>
          <a:p>
            <a:pPr marL="0" indent="0">
              <a:buNone/>
            </a:pPr>
            <a:r>
              <a:rPr lang="en-US" altLang="en-US" sz="2400"/>
              <a:t>When dealing with imbalanced datasets to understand model bias towards certain classes.</a:t>
            </a:r>
            <a:endParaRPr lang="en-US" altLang="en-US" sz="2400"/>
          </a:p>
          <a:p>
            <a:pPr marL="0" indent="0">
              <a:buNone/>
            </a:pPr>
            <a:endParaRPr lang="en-US" altLang="en-US" sz="2400"/>
          </a:p>
          <a:p>
            <a:pPr marL="0" indent="0">
              <a:buNone/>
            </a:pPr>
            <a:r>
              <a:rPr lang="en-US" altLang="en-US" sz="2400"/>
              <a:t>When fine-tuning model parameters to improve classification performance.</a:t>
            </a:r>
            <a:endParaRPr lang="en-US" altLang="en-US" sz="2400"/>
          </a:p>
          <a:p>
            <a:pPr marL="0" indent="0">
              <a:buNone/>
            </a:pPr>
            <a:endParaRPr lang="en-US" altLang="en-US" sz="2400"/>
          </a:p>
          <a:p>
            <a:pPr marL="0" indent="0">
              <a:buNone/>
            </a:pPr>
            <a:r>
              <a:rPr lang="en-US" altLang="en-US" sz="2400"/>
              <a:t>When explaining the effectiveness of a model in real-world applications such as medical diagnosis or fraud detection.</a:t>
            </a:r>
            <a:endParaRPr lang="en-US" altLang="en-US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6" name="Google Shape;96;p3"/>
          <p:cNvSpPr/>
          <p:nvPr/>
        </p:nvSpPr>
        <p:spPr>
          <a:xfrm rot="-2700000" flipH="1">
            <a:off x="-376156" y="-253670"/>
            <a:ext cx="182763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7" name="Google Shape;97;p3"/>
          <p:cNvSpPr/>
          <p:nvPr/>
        </p:nvSpPr>
        <p:spPr>
          <a:xfrm rot="-27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8" name="Google Shape;98;p3"/>
          <p:cNvSpPr/>
          <p:nvPr/>
        </p:nvSpPr>
        <p:spPr>
          <a:xfrm rot="-27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9" name="Google Shape;99;p3"/>
          <p:cNvSpPr/>
          <p:nvPr/>
        </p:nvSpPr>
        <p:spPr>
          <a:xfrm rot="10800000" flipH="1">
            <a:off x="9356643" y="0"/>
            <a:ext cx="2835357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0" name="Google Shape;100;p3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3"/>
          <p:cNvPicPr preferRelativeResize="0"/>
          <p:nvPr/>
        </p:nvPicPr>
        <p:blipFill rotWithShape="1">
          <a:blip r:embed="rId1"/>
          <a:srcRect r="11535"/>
          <a:stretch>
            <a:fillRect/>
          </a:stretch>
        </p:blipFill>
        <p:spPr>
          <a:xfrm>
            <a:off x="1781583" y="579447"/>
            <a:ext cx="8119518" cy="5699106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</p:pic>
      <p:sp>
        <p:nvSpPr>
          <p:cNvPr id="102" name="Google Shape;102;p3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8" name="Google Shape;108;p4"/>
          <p:cNvSpPr/>
          <p:nvPr/>
        </p:nvSpPr>
        <p:spPr>
          <a:xfrm rot="-2700000" flipH="1">
            <a:off x="-376156" y="-253670"/>
            <a:ext cx="182763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9" name="Google Shape;109;p4"/>
          <p:cNvSpPr/>
          <p:nvPr/>
        </p:nvSpPr>
        <p:spPr>
          <a:xfrm rot="-27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0" name="Google Shape;110;p4"/>
          <p:cNvSpPr/>
          <p:nvPr/>
        </p:nvSpPr>
        <p:spPr>
          <a:xfrm rot="-27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4"/>
          <p:cNvSpPr/>
          <p:nvPr/>
        </p:nvSpPr>
        <p:spPr>
          <a:xfrm rot="10800000" flipH="1">
            <a:off x="9356643" y="0"/>
            <a:ext cx="2835357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2" name="Google Shape;112;p4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670670" y="438913"/>
            <a:ext cx="8230431" cy="598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0" name="Google Shape;120;p5"/>
          <p:cNvSpPr/>
          <p:nvPr/>
        </p:nvSpPr>
        <p:spPr>
          <a:xfrm rot="-2700000" flipH="1">
            <a:off x="-376156" y="-253670"/>
            <a:ext cx="182763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1" name="Google Shape;121;p5"/>
          <p:cNvSpPr/>
          <p:nvPr/>
        </p:nvSpPr>
        <p:spPr>
          <a:xfrm rot="-27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2" name="Google Shape;122;p5"/>
          <p:cNvSpPr/>
          <p:nvPr/>
        </p:nvSpPr>
        <p:spPr>
          <a:xfrm rot="-27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3" name="Google Shape;123;p5"/>
          <p:cNvSpPr/>
          <p:nvPr/>
        </p:nvSpPr>
        <p:spPr>
          <a:xfrm rot="10800000" flipH="1">
            <a:off x="9356643" y="0"/>
            <a:ext cx="2835357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4" name="Google Shape;124;p5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25" name="Google Shape;125;p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22809" y="481085"/>
            <a:ext cx="8126152" cy="563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5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90C226"/>
    </a:accent1>
    <a:accent2>
      <a:srgbClr val="54A021"/>
    </a:accent2>
    <a:accent3>
      <a:srgbClr val="E6B91E"/>
    </a:accent3>
    <a:accent4>
      <a:srgbClr val="E76618"/>
    </a:accent4>
    <a:accent5>
      <a:srgbClr val="C42F1A"/>
    </a:accent5>
    <a:accent6>
      <a:srgbClr val="918655"/>
    </a:accent6>
    <a:hlink>
      <a:srgbClr val="99CA3C"/>
    </a:hlink>
    <a:folHlink>
      <a:srgbClr val="B9D18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2067</Words>
  <Application>WPS Presentation</Application>
  <PresentationFormat>Widescreen</PresentationFormat>
  <Paragraphs>93</Paragraphs>
  <Slides>24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Arial</vt:lpstr>
      <vt:lpstr>SimSun</vt:lpstr>
      <vt:lpstr>Wingdings</vt:lpstr>
      <vt:lpstr>Wingdings 3</vt:lpstr>
      <vt:lpstr>Arial</vt:lpstr>
      <vt:lpstr>Calibri</vt:lpstr>
      <vt:lpstr>Times New Roman</vt:lpstr>
      <vt:lpstr>Trebuchet MS</vt:lpstr>
      <vt:lpstr>Microsoft YaHei</vt:lpstr>
      <vt:lpstr>Arial Unicode MS</vt:lpstr>
      <vt:lpstr>Franklin Gothic Book</vt:lpstr>
      <vt:lpstr>Calibri</vt:lpstr>
      <vt:lpstr>Tahoma</vt:lpstr>
      <vt:lpstr>Wingdings</vt:lpstr>
      <vt:lpstr>Aldhabi</vt:lpstr>
      <vt:lpstr>Default Design</vt:lpstr>
      <vt:lpstr>Evaluation Metrics</vt:lpstr>
      <vt:lpstr>PowerPoint 演示文稿</vt:lpstr>
      <vt:lpstr>Confusion matrix</vt:lpstr>
      <vt:lpstr>Confusion matrix</vt:lpstr>
      <vt:lpstr>Confusion matrix</vt:lpstr>
      <vt:lpstr>Importance of the Confusion Matrix</vt:lpstr>
      <vt:lpstr>PowerPoint 演示文稿</vt:lpstr>
      <vt:lpstr>PowerPoint 演示文稿</vt:lpstr>
      <vt:lpstr>PowerPoint 演示文稿</vt:lpstr>
      <vt:lpstr>Macro, micro and weighted metrics</vt:lpstr>
      <vt:lpstr>Macro, micro and weighted metrics</vt:lpstr>
      <vt:lpstr>Macro, micro and weighted metrics</vt:lpstr>
      <vt:lpstr>Naive Bayes</vt:lpstr>
      <vt:lpstr>Bayes’ Theorem</vt:lpstr>
      <vt:lpstr>PowerPoint 演示文稿</vt:lpstr>
      <vt:lpstr>Naive Bayes</vt:lpstr>
      <vt:lpstr>Naive Bayes</vt:lpstr>
      <vt:lpstr>Naive Bayes</vt:lpstr>
      <vt:lpstr>Example</vt:lpstr>
      <vt:lpstr>PowerPoint 演示文稿</vt:lpstr>
      <vt:lpstr>PowerPoint 演示文稿</vt:lpstr>
      <vt:lpstr>We can see that</vt:lpstr>
      <vt:lpstr> SO it predict --&gt;(Play Golf=No)  In this example we have 4 inputs (predictors). 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ahmed.abdelsatar@fci.bu.edu.eg</dc:creator>
  <cp:lastModifiedBy>Shereen Ebrahiem</cp:lastModifiedBy>
  <cp:revision>9</cp:revision>
  <dcterms:created xsi:type="dcterms:W3CDTF">2024-07-03T21:03:00Z</dcterms:created>
  <dcterms:modified xsi:type="dcterms:W3CDTF">2025-02-21T15:53:25Z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0x010100C19300DC1C15C14DA4261E7EB82FFE64</vt:lpwstr>
  </property>
  <property fmtid="{D5CDD505-2E9C-101B-9397-08002B2CF9AE}" pid="3" name="ICV">
    <vt:lpwstr>3CC4889E25DB471BA53FA780A6BD476C_13</vt:lpwstr>
  </property>
  <property fmtid="{D5CDD505-2E9C-101B-9397-08002B2CF9AE}" pid="4" name="KSOProductBuildVer">
    <vt:lpwstr>1033-12.2.0.20323</vt:lpwstr>
  </property>
</Properties>
</file>